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6CB6B2-F2B2-4B48-8A74-C99933DF5299}">
  <a:tblStyle styleId="{C76CB6B2-F2B2-4B48-8A74-C99933DF52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7c59e4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7c59e4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67c59e4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67c59e4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67c59e4c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67c59e4c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67c59e4c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67c59e4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67c59e4c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67c59e4c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67c59e4c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67c59e4c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67c59e4c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67c59e4c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5c02136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5c02136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67c59e4c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67c59e4c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67c59e4c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67c59e4c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67c59e4c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67c59e4c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67c59e4c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67c59e4c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b93103c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b93103c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b93103c22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b93103c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67c59e4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67c59e4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5c02136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5c02136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b93103c2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b93103c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42150" y="678800"/>
            <a:ext cx="7859700" cy="12405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Proyecto Final - Predicción de Precio de Venta de Automotores</a:t>
            </a:r>
            <a:endParaRPr sz="37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247901" y="4013875"/>
            <a:ext cx="46482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Coderhouse - Curso Data Science 46255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Alumno: Adrian DELLA VALENTINA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100" y="136625"/>
            <a:ext cx="1332925" cy="3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625" y="1963425"/>
            <a:ext cx="2934750" cy="20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75" y="2122000"/>
            <a:ext cx="3884574" cy="278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025" y="2116750"/>
            <a:ext cx="4019965" cy="27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273" y="2249900"/>
            <a:ext cx="3732002" cy="2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50" y="2267075"/>
            <a:ext cx="3684011" cy="26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038" y="2220775"/>
            <a:ext cx="3905825" cy="279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5" y="2205750"/>
            <a:ext cx="4175117" cy="27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00" y="2205750"/>
            <a:ext cx="4175125" cy="275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5" y="2205750"/>
            <a:ext cx="4175125" cy="27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05750"/>
            <a:ext cx="4175125" cy="275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25" y="2188425"/>
            <a:ext cx="4227539" cy="2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625" y="2188425"/>
            <a:ext cx="4227551" cy="279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Histogramas y gráficos de barras de las características más relevantes:</a:t>
            </a:r>
            <a:endParaRPr sz="12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5" y="2217150"/>
            <a:ext cx="4265775" cy="28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300" y="2217150"/>
            <a:ext cx="4155234" cy="2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Bivariado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700" y="1982801"/>
            <a:ext cx="2746199" cy="12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25" y="3462276"/>
            <a:ext cx="2740404" cy="16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9326" y="2076822"/>
            <a:ext cx="2405340" cy="12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115" y="2097898"/>
            <a:ext cx="2498525" cy="12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4716" y="3462276"/>
            <a:ext cx="2314566" cy="16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375" y="3627075"/>
            <a:ext cx="2740399" cy="11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176175" y="1668100"/>
            <a:ext cx="89679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Resumen deBox plots de las características más interesantes. A continuación se muestran en detalle.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Bivariado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176175" y="1668100"/>
            <a:ext cx="45747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Box plots de las características más interesantes:</a:t>
            </a:r>
            <a:endParaRPr sz="1200"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" y="2144475"/>
            <a:ext cx="3927904" cy="29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00" y="2144475"/>
            <a:ext cx="3927918" cy="29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Bivariado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176175" y="1668100"/>
            <a:ext cx="45747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Box plots de las características más interesantes:</a:t>
            </a:r>
            <a:endParaRPr sz="1200"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0" y="2073100"/>
            <a:ext cx="3930825" cy="29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3100"/>
            <a:ext cx="4051740" cy="302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Surgimiento del e-commerce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Histórico y Comercial</a:t>
            </a:r>
            <a:r>
              <a:rPr i="1" lang="es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s" sz="1600"/>
              <a:t>Un poco de la historia del automóvil y del mercado.</a:t>
            </a:r>
            <a:endParaRPr i="1" sz="1600"/>
          </a:p>
        </p:txBody>
      </p:sp>
      <p:cxnSp>
        <p:nvCxnSpPr>
          <p:cNvPr id="77" name="Google Shape;77;p14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8" name="Google Shape;78;p14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1er. Automóvil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Patentado por Karl Benz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" name="Google Shape;81;p14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Etiqueta Monroney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161212" y="43662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1ra. regulación del precio de venta del automóvil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83" name="Google Shape;83;p14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4232837" y="238801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La era de las computadoras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87" name="Google Shape;87;p14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" name="Google Shape;88;p14"/>
          <p:cNvSpPr txBox="1"/>
          <p:nvPr>
            <p:ph type="title"/>
          </p:nvPr>
        </p:nvSpPr>
        <p:spPr>
          <a:xfrm>
            <a:off x="7127825" y="1995900"/>
            <a:ext cx="201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Boom por la pandemia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7080775" y="2396300"/>
            <a:ext cx="2289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38,7MM USD a nivel mundial - mercado e-commerce de autos</a:t>
            </a:r>
            <a:endParaRPr sz="1100">
              <a:solidFill>
                <a:schemeClr val="dk2"/>
              </a:solidFill>
            </a:endParaRPr>
          </a:p>
        </p:txBody>
      </p:sp>
      <p:graphicFrame>
        <p:nvGraphicFramePr>
          <p:cNvPr id="90" name="Google Shape;90;p14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{C76CB6B2-F2B2-4B48-8A74-C99933DF5299}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1880s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1903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1958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1990s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2022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2023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8186" r="8194" t="0"/>
          <a:stretch/>
        </p:blipFill>
        <p:spPr>
          <a:xfrm>
            <a:off x="2305788" y="2038275"/>
            <a:ext cx="1220925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550" y="4366300"/>
            <a:ext cx="1522412" cy="6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6750" y="2222925"/>
            <a:ext cx="1047377" cy="6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Bivariado</a:t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76175" y="1668100"/>
            <a:ext cx="45747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Box plots de las características más interesantes:</a:t>
            </a:r>
            <a:endParaRPr sz="1200"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50" y="2073058"/>
            <a:ext cx="4051750" cy="302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075" y="2021112"/>
            <a:ext cx="4190924" cy="31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Bivariado</a:t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176175" y="1668100"/>
            <a:ext cx="45747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Box plots de las características más interesantes:</a:t>
            </a:r>
            <a:endParaRPr sz="1200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1" y="2006075"/>
            <a:ext cx="4273641" cy="319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875" y="2006075"/>
            <a:ext cx="4212144" cy="31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Matriz de Correlación de Características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0" y="1742287"/>
            <a:ext cx="3990576" cy="340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4362625" y="1919200"/>
            <a:ext cx="46926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Correlaciones con el precio (en orden descendente):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POWER                			 	0.73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ENGINE_DISPLACEMENT   		0.55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LENGTH              				0.37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PASSENGER_CAPACITY     			0.11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VEHICLE_YEAR           				0.10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DOORS                 				0.07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car_dealer            				-0.05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GNC                  					-0.06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KILOMETERS           				-0.13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Modelo de Regresión Lineal</a:t>
            </a:r>
            <a:endParaRPr sz="2800"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Al aplicar el Método Box-Cox, se calcula un valor de lambda que da muy cercano a 0, lo que implica que es adecuado realizar una transformación logarítmica en las variables para mejorar el ajuste de la regresión lineal.</a:t>
            </a:r>
            <a:endParaRPr/>
          </a:p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3628400" y="568150"/>
            <a:ext cx="26634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/>
              <a:t>Sin Transformación de Datos:</a:t>
            </a:r>
            <a:endParaRPr b="1"/>
          </a:p>
        </p:txBody>
      </p:sp>
      <p:cxnSp>
        <p:nvCxnSpPr>
          <p:cNvPr id="284" name="Google Shape;284;p35"/>
          <p:cNvCxnSpPr>
            <a:stCxn id="283" idx="2"/>
            <a:endCxn id="285" idx="0"/>
          </p:cNvCxnSpPr>
          <p:nvPr/>
        </p:nvCxnSpPr>
        <p:spPr>
          <a:xfrm>
            <a:off x="4960100" y="1530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5"/>
          <p:cNvSpPr txBox="1"/>
          <p:nvPr>
            <p:ph type="title"/>
          </p:nvPr>
        </p:nvSpPr>
        <p:spPr>
          <a:xfrm>
            <a:off x="3628400" y="2144673"/>
            <a:ext cx="26634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R2 = 0,76</a:t>
            </a:r>
            <a:endParaRPr/>
          </a:p>
        </p:txBody>
      </p:sp>
      <p:cxnSp>
        <p:nvCxnSpPr>
          <p:cNvPr id="286" name="Google Shape;286;p35"/>
          <p:cNvCxnSpPr>
            <a:stCxn id="285" idx="2"/>
            <a:endCxn id="287" idx="0"/>
          </p:cNvCxnSpPr>
          <p:nvPr/>
        </p:nvCxnSpPr>
        <p:spPr>
          <a:xfrm>
            <a:off x="4960100" y="3106773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5"/>
          <p:cNvSpPr txBox="1"/>
          <p:nvPr>
            <p:ph type="title"/>
          </p:nvPr>
        </p:nvSpPr>
        <p:spPr>
          <a:xfrm>
            <a:off x="3628401" y="3721152"/>
            <a:ext cx="26634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mse = 1488783172</a:t>
            </a:r>
            <a:endParaRPr sz="2100"/>
          </a:p>
        </p:txBody>
      </p:sp>
      <p:sp>
        <p:nvSpPr>
          <p:cNvPr id="288" name="Google Shape;288;p35"/>
          <p:cNvSpPr txBox="1"/>
          <p:nvPr>
            <p:ph type="title"/>
          </p:nvPr>
        </p:nvSpPr>
        <p:spPr>
          <a:xfrm>
            <a:off x="6359900" y="568225"/>
            <a:ext cx="26634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/>
              <a:t>Con</a:t>
            </a:r>
            <a:r>
              <a:rPr b="1" lang="es" sz="1600"/>
              <a:t> Transformación Logarítmica de Datos:</a:t>
            </a:r>
            <a:endParaRPr b="1"/>
          </a:p>
        </p:txBody>
      </p:sp>
      <p:cxnSp>
        <p:nvCxnSpPr>
          <p:cNvPr id="289" name="Google Shape;289;p35"/>
          <p:cNvCxnSpPr>
            <a:stCxn id="288" idx="2"/>
            <a:endCxn id="290" idx="0"/>
          </p:cNvCxnSpPr>
          <p:nvPr/>
        </p:nvCxnSpPr>
        <p:spPr>
          <a:xfrm>
            <a:off x="7691600" y="1530325"/>
            <a:ext cx="1950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5"/>
          <p:cNvSpPr txBox="1"/>
          <p:nvPr>
            <p:ph type="title"/>
          </p:nvPr>
        </p:nvSpPr>
        <p:spPr>
          <a:xfrm>
            <a:off x="6379525" y="2144698"/>
            <a:ext cx="26634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R2 = 0,9</a:t>
            </a:r>
            <a:endParaRPr/>
          </a:p>
        </p:txBody>
      </p:sp>
      <p:cxnSp>
        <p:nvCxnSpPr>
          <p:cNvPr id="291" name="Google Shape;291;p35"/>
          <p:cNvCxnSpPr>
            <a:stCxn id="290" idx="2"/>
            <a:endCxn id="292" idx="0"/>
          </p:cNvCxnSpPr>
          <p:nvPr/>
        </p:nvCxnSpPr>
        <p:spPr>
          <a:xfrm>
            <a:off x="7711225" y="3106798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5"/>
          <p:cNvSpPr txBox="1"/>
          <p:nvPr>
            <p:ph type="title"/>
          </p:nvPr>
        </p:nvSpPr>
        <p:spPr>
          <a:xfrm>
            <a:off x="6379526" y="3721177"/>
            <a:ext cx="26634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mse = 0,095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Se logró desarrollar un modelo que permite estimar el valor de venta de un vehículo con r2 = 0,9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Existe la </a:t>
            </a: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posibilidad</a:t>
            </a: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de seguir afinando este modelo.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Los precios de venta se establecen de manera </a:t>
            </a:r>
            <a:r>
              <a:rPr b="1" lang="es" sz="1800"/>
              <a:t>subjetiva</a:t>
            </a:r>
            <a:r>
              <a:rPr lang="es" sz="1800"/>
              <a:t> y varían considerablemente de un vendedor a otro, lo que dificulta a los compradores tomar decisiones informadas.</a:t>
            </a:r>
            <a:endParaRPr sz="1800"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49326" t="0"/>
          <a:stretch/>
        </p:blipFill>
        <p:spPr>
          <a:xfrm>
            <a:off x="5258375" y="2045513"/>
            <a:ext cx="983450" cy="19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17587" l="7749" r="9365" t="3222"/>
          <a:stretch/>
        </p:blipFill>
        <p:spPr>
          <a:xfrm>
            <a:off x="6241825" y="2903475"/>
            <a:ext cx="1226800" cy="10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49326" r="0" t="0"/>
          <a:stretch/>
        </p:blipFill>
        <p:spPr>
          <a:xfrm>
            <a:off x="7468625" y="2045513"/>
            <a:ext cx="983450" cy="1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107" name="Google Shape;10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4939500" y="724200"/>
            <a:ext cx="393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A través de un modelo de Machine Learning, se puede estimar el valor de venta de un vehículo según características como marca, modelo, kilometraje, entre otras.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627525" y="1069200"/>
            <a:ext cx="51729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/>
              <a:t>Objetivo:</a:t>
            </a:r>
            <a:r>
              <a:rPr b="1" lang="es" sz="3500"/>
              <a:t> </a:t>
            </a:r>
            <a:r>
              <a:rPr lang="es" sz="3500"/>
              <a:t>crear un </a:t>
            </a:r>
            <a:r>
              <a:rPr b="1" lang="es" sz="3500"/>
              <a:t>modelo de ML</a:t>
            </a:r>
            <a:r>
              <a:rPr lang="es" sz="3500"/>
              <a:t> que permita </a:t>
            </a:r>
            <a:r>
              <a:rPr b="1" lang="es" sz="3500"/>
              <a:t>predecir el valor de venta</a:t>
            </a:r>
            <a:r>
              <a:rPr lang="es" sz="3500"/>
              <a:t> de un vehículo</a:t>
            </a:r>
            <a:endParaRPr sz="3500"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18502" l="18001" r="15126" t="17872"/>
          <a:stretch/>
        </p:blipFill>
        <p:spPr>
          <a:xfrm>
            <a:off x="5915450" y="2740950"/>
            <a:ext cx="1835049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16121" l="10499" r="10915" t="27922"/>
          <a:stretch/>
        </p:blipFill>
        <p:spPr>
          <a:xfrm>
            <a:off x="5936375" y="897325"/>
            <a:ext cx="1835051" cy="163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7771425" y="1607875"/>
            <a:ext cx="1030800" cy="2432100"/>
          </a:xfrm>
          <a:prstGeom prst="curvedLeftArrow">
            <a:avLst>
              <a:gd fmla="val 26387" name="adj1"/>
              <a:gd fmla="val 92825" name="adj2"/>
              <a:gd fmla="val 70896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Puesta en práctica</a:t>
            </a:r>
            <a:endParaRPr/>
          </a:p>
        </p:txBody>
      </p:sp>
      <p:cxnSp>
        <p:nvCxnSpPr>
          <p:cNvPr id="124" name="Google Shape;124;p18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8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Paso</a:t>
            </a:r>
            <a:r>
              <a:rPr lang="es" sz="1700">
                <a:solidFill>
                  <a:schemeClr val="dk1"/>
                </a:solidFill>
              </a:rPr>
              <a:t>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Data Wrangling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7" name="Google Shape;127;p18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8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Paso</a:t>
            </a:r>
            <a:r>
              <a:rPr lang="es" sz="1700">
                <a:solidFill>
                  <a:schemeClr val="dk1"/>
                </a:solidFill>
              </a:rPr>
              <a:t>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EDA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Paso</a:t>
            </a:r>
            <a:r>
              <a:rPr lang="es" sz="1700">
                <a:solidFill>
                  <a:schemeClr val="dk1"/>
                </a:solidFill>
              </a:rPr>
              <a:t>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Feature Selection y Desarrollo del Modelo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34" name="Google Shape;134;p18"/>
            <p:cNvCxnSpPr>
              <a:stCxn id="135" idx="6"/>
              <a:endCxn id="13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18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Dataset</a:t>
            </a:r>
            <a:endParaRPr sz="2800"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Mediante el uso de la API de MercadoLibre, se generó un dataset de</a:t>
            </a:r>
            <a:r>
              <a:rPr b="1" lang="es" sz="1500"/>
              <a:t> 4000 filas y 22 columnas,</a:t>
            </a:r>
            <a:r>
              <a:rPr lang="es" sz="1500"/>
              <a:t> incluyendo el precio, estado (nuevo, usado), kilometraje, motor, cantidad de puertas, entre otras características.</a:t>
            </a:r>
            <a:endParaRPr sz="1500"/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3628400" y="568150"/>
            <a:ext cx="26634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/>
              <a:t>4000 filas</a:t>
            </a:r>
            <a:endParaRPr b="1" sz="2600"/>
          </a:p>
        </p:txBody>
      </p:sp>
      <p:cxnSp>
        <p:nvCxnSpPr>
          <p:cNvPr id="145" name="Google Shape;145;p19"/>
          <p:cNvCxnSpPr>
            <a:stCxn id="144" idx="2"/>
            <a:endCxn id="146" idx="0"/>
          </p:cNvCxnSpPr>
          <p:nvPr/>
        </p:nvCxnSpPr>
        <p:spPr>
          <a:xfrm>
            <a:off x="4960100" y="1530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>
            <p:ph type="title"/>
          </p:nvPr>
        </p:nvSpPr>
        <p:spPr>
          <a:xfrm>
            <a:off x="3628400" y="2144673"/>
            <a:ext cx="26634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Precio</a:t>
            </a:r>
            <a:endParaRPr/>
          </a:p>
        </p:txBody>
      </p:sp>
      <p:cxnSp>
        <p:nvCxnSpPr>
          <p:cNvPr id="147" name="Google Shape;147;p19"/>
          <p:cNvCxnSpPr>
            <a:stCxn id="146" idx="2"/>
            <a:endCxn id="148" idx="0"/>
          </p:cNvCxnSpPr>
          <p:nvPr/>
        </p:nvCxnSpPr>
        <p:spPr>
          <a:xfrm>
            <a:off x="4960100" y="3106773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9"/>
          <p:cNvSpPr txBox="1"/>
          <p:nvPr>
            <p:ph type="title"/>
          </p:nvPr>
        </p:nvSpPr>
        <p:spPr>
          <a:xfrm>
            <a:off x="3628401" y="3721152"/>
            <a:ext cx="26634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Kilometraje</a:t>
            </a:r>
            <a:endParaRPr sz="2100"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6359900" y="568225"/>
            <a:ext cx="26634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/>
              <a:t>22 columnas</a:t>
            </a:r>
            <a:endParaRPr b="1" sz="2600"/>
          </a:p>
        </p:txBody>
      </p:sp>
      <p:cxnSp>
        <p:nvCxnSpPr>
          <p:cNvPr id="150" name="Google Shape;150;p19"/>
          <p:cNvCxnSpPr>
            <a:stCxn id="149" idx="2"/>
            <a:endCxn id="151" idx="0"/>
          </p:cNvCxnSpPr>
          <p:nvPr/>
        </p:nvCxnSpPr>
        <p:spPr>
          <a:xfrm>
            <a:off x="7691600" y="1530325"/>
            <a:ext cx="1950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9"/>
          <p:cNvSpPr txBox="1"/>
          <p:nvPr>
            <p:ph type="title"/>
          </p:nvPr>
        </p:nvSpPr>
        <p:spPr>
          <a:xfrm>
            <a:off x="6379525" y="2144698"/>
            <a:ext cx="26634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</a:t>
            </a:r>
            <a:endParaRPr/>
          </a:p>
        </p:txBody>
      </p:sp>
      <p:cxnSp>
        <p:nvCxnSpPr>
          <p:cNvPr id="152" name="Google Shape;152;p19"/>
          <p:cNvCxnSpPr>
            <a:stCxn id="151" idx="2"/>
            <a:endCxn id="153" idx="0"/>
          </p:cNvCxnSpPr>
          <p:nvPr/>
        </p:nvCxnSpPr>
        <p:spPr>
          <a:xfrm>
            <a:off x="7711225" y="3106798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>
            <p:ph type="title"/>
          </p:nvPr>
        </p:nvSpPr>
        <p:spPr>
          <a:xfrm>
            <a:off x="6379526" y="3721177"/>
            <a:ext cx="26634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Cant de Puertas, etc.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359400" y="1706875"/>
            <a:ext cx="84471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Histograma de los precios, a la izquierda se muestran ambas distribuciones en USD y ARS, y a la derecha todo transformado a USD:</a:t>
            </a:r>
            <a:endParaRPr sz="12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5" y="2446900"/>
            <a:ext cx="4743451" cy="21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875" y="2284563"/>
            <a:ext cx="3785201" cy="243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4508550" y="3364350"/>
            <a:ext cx="5526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71900" y="1711725"/>
            <a:ext cx="5815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</a:t>
            </a:r>
            <a:r>
              <a:rPr lang="es" sz="1400"/>
              <a:t>istogramas y gráficos de barras de las características más relevantes. A continuación se verán en mayor detalle, este es un resumen.</a:t>
            </a:r>
            <a:endParaRPr sz="12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04525"/>
            <a:ext cx="3792599" cy="276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718" y="2304525"/>
            <a:ext cx="3326257" cy="27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